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73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15" y="3683000"/>
            <a:ext cx="7315200" cy="1901646"/>
          </a:xfrm>
        </p:spPr>
        <p:txBody>
          <a:bodyPr>
            <a:normAutofit/>
          </a:bodyPr>
          <a:lstStyle/>
          <a:p>
            <a:r>
              <a:rPr lang="es-EC" sz="3200" b="1" dirty="0"/>
              <a:t>JUNTAS METROPOLITANAS DE PROTECCIÓN DE DERECHOS DE NIÑEZ Y ADOLESCENCIA (JMPDNA)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1300" y="812800"/>
            <a:ext cx="2959100" cy="287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235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6032" y="2121793"/>
            <a:ext cx="2995168" cy="2025203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Panorama Normativo</a:t>
            </a:r>
            <a:br>
              <a:rPr lang="es-EC" sz="3600" b="1" dirty="0"/>
            </a:br>
            <a:r>
              <a:rPr lang="es-EC" sz="3600" b="1" dirty="0"/>
              <a:t>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2800" dirty="0"/>
              <a:t>Enero del 2018 se publica Ley Orgánica para Prevenir y Erradicar la Violencia Contra las Mujeres, en ésta y en el reglamento se atribuye a las Juntas Cantonales de Protección de Derechos la función de emitir medidas de protección emergentes para mujeres víctimas de violencia</a:t>
            </a:r>
          </a:p>
        </p:txBody>
      </p:sp>
    </p:spTree>
    <p:extLst>
      <p:ext uri="{BB962C8B-B14F-4D97-AF65-F5344CB8AC3E}">
        <p14:creationId xmlns:p14="http://schemas.microsoft.com/office/powerpoint/2010/main" val="340755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9063" y="2395471"/>
            <a:ext cx="2834640" cy="1420968"/>
          </a:xfrm>
        </p:spPr>
        <p:txBody>
          <a:bodyPr>
            <a:noAutofit/>
          </a:bodyPr>
          <a:lstStyle/>
          <a:p>
            <a:pPr algn="ctr"/>
            <a:r>
              <a:rPr lang="es-EC" sz="3600" b="1" dirty="0"/>
              <a:t>Retos para la operatividad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C" sz="3000" dirty="0"/>
              <a:t>Art. 38: Creación o fortalecimiento de Juntas y capacitar al personal en la emisión de medidas</a:t>
            </a:r>
          </a:p>
          <a:p>
            <a:r>
              <a:rPr lang="es-EC" sz="3000" dirty="0"/>
              <a:t>Art. 50: Establece funciones de Juntas pero </a:t>
            </a:r>
            <a:r>
              <a:rPr lang="es-EC" sz="3000" b="1" u="sng" dirty="0"/>
              <a:t>no se deroga Arts. 205 y 206 del CONA</a:t>
            </a:r>
            <a:r>
              <a:rPr lang="es-EC" sz="3000" b="1" dirty="0"/>
              <a:t>. </a:t>
            </a:r>
          </a:p>
          <a:p>
            <a:r>
              <a:rPr lang="es-EC" sz="3000" dirty="0"/>
              <a:t>Se presenta contradicción entre leyes de igual jerarquía, sin embargo hay que considerar Art. 14 CONA (aplicación e interpretación de ley más favorable al niño, niña y adolescente) y Art. 44 Constitución (interés superior y los derechos de los niños prevalecerán sobre las demás personas)</a:t>
            </a:r>
          </a:p>
        </p:txBody>
      </p:sp>
    </p:spTree>
    <p:extLst>
      <p:ext uri="{BB962C8B-B14F-4D97-AF65-F5344CB8AC3E}">
        <p14:creationId xmlns:p14="http://schemas.microsoft.com/office/powerpoint/2010/main" val="1804333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426" y="1738647"/>
            <a:ext cx="2834640" cy="2112136"/>
          </a:xfrm>
        </p:spPr>
        <p:txBody>
          <a:bodyPr>
            <a:noAutofit/>
          </a:bodyPr>
          <a:lstStyle/>
          <a:p>
            <a:pPr algn="ctr"/>
            <a:r>
              <a:rPr lang="es-EC" sz="3600" b="1" dirty="0"/>
              <a:t>Retos para la operatividad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2800" dirty="0"/>
              <a:t>Art. 52 establece el fortalecimiento y criterio de especialidad de las Juntas</a:t>
            </a:r>
          </a:p>
          <a:p>
            <a:r>
              <a:rPr lang="es-EC" sz="2800" dirty="0"/>
              <a:t>Art. 55 determina que las medidas de protección inmediatas deben ser aplicadas máximo en 24 horas</a:t>
            </a:r>
          </a:p>
          <a:p>
            <a:r>
              <a:rPr lang="es-EC" sz="2800" dirty="0"/>
              <a:t>Ordenanza Metropolitana 188-2017 especifica que las Juntas son especializadas en protección, defensa y restitución de derechos de niñez y adolescencia</a:t>
            </a:r>
          </a:p>
          <a:p>
            <a:pPr marL="0" indent="0">
              <a:buNone/>
            </a:pPr>
            <a:endParaRPr lang="es-EC" sz="2800" dirty="0"/>
          </a:p>
        </p:txBody>
      </p:sp>
    </p:spTree>
    <p:extLst>
      <p:ext uri="{BB962C8B-B14F-4D97-AF65-F5344CB8AC3E}">
        <p14:creationId xmlns:p14="http://schemas.microsoft.com/office/powerpoint/2010/main" val="225972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426" y="1738647"/>
            <a:ext cx="2834640" cy="2112136"/>
          </a:xfrm>
        </p:spPr>
        <p:txBody>
          <a:bodyPr>
            <a:noAutofit/>
          </a:bodyPr>
          <a:lstStyle/>
          <a:p>
            <a:pPr algn="ctr"/>
            <a:r>
              <a:rPr lang="es-EC" sz="3600" b="1" dirty="0"/>
              <a:t>Retos para la operatividad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3200" dirty="0"/>
              <a:t>En ninguno de los cuerpos legales anteriores se ha modificado o derogados las funciones de las Juntas Cantonales de Protección de Derechos, así como su especificidad</a:t>
            </a:r>
          </a:p>
          <a:p>
            <a:r>
              <a:rPr lang="es-EC" sz="3200" dirty="0"/>
              <a:t>Si bien la justicia especializada de NNA se perdió, el Consejo de la Judicatura está tomando acciones para su recuperación</a:t>
            </a:r>
          </a:p>
          <a:p>
            <a:pPr marL="0" indent="0">
              <a:buNone/>
            </a:pPr>
            <a:endParaRPr lang="es-EC" sz="2800" dirty="0"/>
          </a:p>
        </p:txBody>
      </p:sp>
    </p:spTree>
    <p:extLst>
      <p:ext uri="{BB962C8B-B14F-4D97-AF65-F5344CB8AC3E}">
        <p14:creationId xmlns:p14="http://schemas.microsoft.com/office/powerpoint/2010/main" val="68994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083158"/>
            <a:ext cx="3387144" cy="2377440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Contradicciones con Normativa Internacional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2800" dirty="0"/>
              <a:t>Obligaciones establecidas en la Convención de Derechos del Niño (octubre del 2017). Al comité le preocupa que la institucionalidad vigente no mantenga su mandato específico y especial en relación con la protección de derechos de la niñez</a:t>
            </a:r>
          </a:p>
          <a:p>
            <a:r>
              <a:rPr lang="es-EC" sz="2800" dirty="0"/>
              <a:t>Principio de progresividad: lograr progresivamente la plena efectividad de derechos</a:t>
            </a:r>
          </a:p>
          <a:p>
            <a:endParaRPr lang="es-EC" sz="2800" dirty="0"/>
          </a:p>
        </p:txBody>
      </p:sp>
    </p:spTree>
    <p:extLst>
      <p:ext uri="{BB962C8B-B14F-4D97-AF65-F5344CB8AC3E}">
        <p14:creationId xmlns:p14="http://schemas.microsoft.com/office/powerpoint/2010/main" val="2956009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083158"/>
            <a:ext cx="3387144" cy="2377440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Contradicciones con Normativa Internacional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2800" dirty="0"/>
              <a:t>Principio de NO REGRESIVIDAD, imposibilidad de revertir o reducir la protección ya acordada en materia de derechos. Por lo que, desmejorar la situación jurídica favorable al grupo prioritario de niñez y adolescencia, implicaría la </a:t>
            </a:r>
            <a:r>
              <a:rPr lang="es-EC" sz="2800" b="1" u="sng" dirty="0"/>
              <a:t>transgresión de principios del derecho internacional</a:t>
            </a:r>
          </a:p>
          <a:p>
            <a:r>
              <a:rPr lang="es-EC" sz="2800" b="1" u="sng" dirty="0"/>
              <a:t>Jerarquía de leyes</a:t>
            </a:r>
            <a:endParaRPr lang="es-EC" sz="2800" dirty="0"/>
          </a:p>
          <a:p>
            <a:endParaRPr lang="es-EC" sz="2800" dirty="0"/>
          </a:p>
        </p:txBody>
      </p:sp>
    </p:spTree>
    <p:extLst>
      <p:ext uri="{BB962C8B-B14F-4D97-AF65-F5344CB8AC3E}">
        <p14:creationId xmlns:p14="http://schemas.microsoft.com/office/powerpoint/2010/main" val="4172592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910" y="2070279"/>
            <a:ext cx="3258355" cy="2209800"/>
          </a:xfrm>
        </p:spPr>
        <p:txBody>
          <a:bodyPr>
            <a:noAutofit/>
          </a:bodyPr>
          <a:lstStyle/>
          <a:p>
            <a:pPr algn="ctr"/>
            <a:r>
              <a:rPr lang="es-EC" sz="3600" b="1" dirty="0"/>
              <a:t>Realidad de Juntas Metropolitanas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C" sz="2800" dirty="0"/>
              <a:t>En un año (mayo 2017-2018), las Juntas conocieron un total de 3019 casos</a:t>
            </a:r>
          </a:p>
          <a:p>
            <a:pPr algn="just"/>
            <a:r>
              <a:rPr lang="es-EC" sz="2800" dirty="0"/>
              <a:t>Diferencia con unidades de contravenciones</a:t>
            </a:r>
          </a:p>
          <a:p>
            <a:pPr algn="just"/>
            <a:r>
              <a:rPr lang="es-EC" sz="2800" dirty="0"/>
              <a:t>Juntas de niñez substancian procesos administrativos, a diferencia de solo emitir medidas de protección</a:t>
            </a:r>
          </a:p>
          <a:p>
            <a:pPr algn="just"/>
            <a:r>
              <a:rPr lang="es-EC" sz="2800" dirty="0"/>
              <a:t>Aplicación de la ley, responsabilidad estatal de </a:t>
            </a:r>
            <a:r>
              <a:rPr lang="es-EC" sz="2800" b="1" u="sng" dirty="0"/>
              <a:t>aumentar riesgo de dos grupos en situación de vulnerabilidad</a:t>
            </a:r>
          </a:p>
          <a:p>
            <a:pPr algn="just"/>
            <a:endParaRPr lang="es-EC" sz="2800" u="sng" dirty="0"/>
          </a:p>
          <a:p>
            <a:endParaRPr lang="es-EC" u="sng" dirty="0"/>
          </a:p>
        </p:txBody>
      </p:sp>
    </p:spTree>
    <p:extLst>
      <p:ext uri="{BB962C8B-B14F-4D97-AF65-F5344CB8AC3E}">
        <p14:creationId xmlns:p14="http://schemas.microsoft.com/office/powerpoint/2010/main" val="619238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C" b="1" dirty="0"/>
              <a:t>Propuestas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3200" dirty="0"/>
              <a:t>Creación de Juntas especializadas de protección a mujeres víctimas de violencia (ampliar a género)</a:t>
            </a:r>
          </a:p>
          <a:p>
            <a:r>
              <a:rPr lang="es-EC" sz="3200" dirty="0"/>
              <a:t>Etapa de transición: Emisión de medidas por parte de personal temporal</a:t>
            </a:r>
          </a:p>
          <a:p>
            <a:r>
              <a:rPr lang="es-EC" sz="3200" dirty="0"/>
              <a:t>Potenciar </a:t>
            </a:r>
            <a:r>
              <a:rPr lang="es-EC" sz="3200" dirty="0" err="1"/>
              <a:t>CEJs</a:t>
            </a:r>
            <a:r>
              <a:rPr lang="es-EC" sz="3200" dirty="0"/>
              <a:t> para sistema administrativo (sobrecarga judicial)</a:t>
            </a:r>
          </a:p>
        </p:txBody>
      </p:sp>
    </p:spTree>
    <p:extLst>
      <p:ext uri="{BB962C8B-B14F-4D97-AF65-F5344CB8AC3E}">
        <p14:creationId xmlns:p14="http://schemas.microsoft.com/office/powerpoint/2010/main" val="1948938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1874"/>
            <a:ext cx="3441700" cy="24606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5575300" y="2654300"/>
            <a:ext cx="487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6600" b="1" dirty="0"/>
              <a:t>¡ GRACIAS!</a:t>
            </a:r>
          </a:p>
        </p:txBody>
      </p:sp>
    </p:spTree>
    <p:extLst>
      <p:ext uri="{BB962C8B-B14F-4D97-AF65-F5344CB8AC3E}">
        <p14:creationId xmlns:p14="http://schemas.microsoft.com/office/powerpoint/2010/main" val="315962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67912" y="2120900"/>
            <a:ext cx="7315200" cy="2432812"/>
          </a:xfrm>
        </p:spPr>
        <p:txBody>
          <a:bodyPr>
            <a:normAutofit fontScale="90000"/>
          </a:bodyPr>
          <a:lstStyle/>
          <a:p>
            <a:r>
              <a:rPr lang="es-EC" sz="4400" b="1" dirty="0"/>
              <a:t>Sistema Nacional Descentralizado de Protección Integral de la Niñez y Adolescencia</a:t>
            </a:r>
          </a:p>
        </p:txBody>
      </p:sp>
    </p:spTree>
    <p:extLst>
      <p:ext uri="{BB962C8B-B14F-4D97-AF65-F5344CB8AC3E}">
        <p14:creationId xmlns:p14="http://schemas.microsoft.com/office/powerpoint/2010/main" val="212106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1790" y="2005884"/>
            <a:ext cx="2834640" cy="2153992"/>
          </a:xfrm>
        </p:spPr>
        <p:txBody>
          <a:bodyPr>
            <a:normAutofit/>
          </a:bodyPr>
          <a:lstStyle/>
          <a:p>
            <a:pPr algn="ctr"/>
            <a:r>
              <a:rPr lang="es-EC" sz="4400" b="1" dirty="0">
                <a:latin typeface="+mn-lt"/>
              </a:rPr>
              <a:t>Contexto Ecuador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EC" sz="3000" dirty="0"/>
              <a:t>40% de niñas y niños ecuatorianos sufren violencia en el hogar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C" sz="3000" dirty="0"/>
              <a:t>Entre 30 y 40% ven a sus progenitores relacionarse con violencia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C" sz="3000" dirty="0"/>
              <a:t>Trato violento incluye: golpes, baños de agua fría, insultos, burlas, privación de alimentos y sacarlos de la casa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C" sz="3000" dirty="0"/>
              <a:t>50% de niñas y niños entre 5 y 12 años son agredidos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C" sz="3000" dirty="0"/>
              <a:t>60 % de </a:t>
            </a:r>
            <a:r>
              <a:rPr lang="es-EC" sz="3000" dirty="0" err="1"/>
              <a:t>ell@s</a:t>
            </a:r>
            <a:r>
              <a:rPr lang="es-EC" sz="3000" dirty="0"/>
              <a:t> piensan que lo merecen</a:t>
            </a:r>
          </a:p>
        </p:txBody>
      </p:sp>
    </p:spTree>
    <p:extLst>
      <p:ext uri="{BB962C8B-B14F-4D97-AF65-F5344CB8AC3E}">
        <p14:creationId xmlns:p14="http://schemas.microsoft.com/office/powerpoint/2010/main" val="373607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185" y="2343955"/>
            <a:ext cx="2834640" cy="1558344"/>
          </a:xfrm>
        </p:spPr>
        <p:txBody>
          <a:bodyPr>
            <a:noAutofit/>
          </a:bodyPr>
          <a:lstStyle/>
          <a:p>
            <a:pPr algn="ctr"/>
            <a:r>
              <a:rPr lang="es-EC" sz="4400" b="1" dirty="0"/>
              <a:t>Contexto Ecuador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51478" y="587387"/>
            <a:ext cx="72517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C" sz="2800" dirty="0">
                <a:solidFill>
                  <a:schemeClr val="bg2">
                    <a:lumMod val="50000"/>
                  </a:schemeClr>
                </a:solidFill>
              </a:rPr>
              <a:t>17448 niñas menores de 14 años tuvieron hijos en el sistema de salud pública entre 2009 y 2016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C" sz="2800" dirty="0">
                <a:solidFill>
                  <a:schemeClr val="bg2">
                    <a:lumMod val="50000"/>
                  </a:schemeClr>
                </a:solidFill>
              </a:rPr>
              <a:t>Existe un sub-registro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C" sz="2800" dirty="0">
                <a:solidFill>
                  <a:schemeClr val="bg2">
                    <a:lumMod val="50000"/>
                  </a:schemeClr>
                </a:solidFill>
              </a:rPr>
              <a:t>Entre el 2015 y 2017 se registraron 27777 casos de abuso sexual contra niñas, niños y adolescentes en el Ecuador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C" sz="2800" dirty="0">
                <a:solidFill>
                  <a:schemeClr val="bg2">
                    <a:lumMod val="50000"/>
                  </a:schemeClr>
                </a:solidFill>
              </a:rPr>
              <a:t>4584 fueron detectados en el sistema educativo, 2673 ocurrieron en las escuelas y colegios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C" sz="2800" dirty="0">
                <a:solidFill>
                  <a:schemeClr val="bg2">
                    <a:lumMod val="50000"/>
                  </a:schemeClr>
                </a:solidFill>
              </a:rPr>
              <a:t>La mitad de estudiantes en el sistema educativo han manifestado ser víctimas de acoso</a:t>
            </a:r>
          </a:p>
        </p:txBody>
      </p:sp>
    </p:spTree>
    <p:extLst>
      <p:ext uri="{BB962C8B-B14F-4D97-AF65-F5344CB8AC3E}">
        <p14:creationId xmlns:p14="http://schemas.microsoft.com/office/powerpoint/2010/main" val="104451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3305" y="1906074"/>
            <a:ext cx="2834640" cy="2987898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Problemas que enfrenta la niñez y adolescencia ecuatoriana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7912" y="450761"/>
            <a:ext cx="7315200" cy="5538559"/>
          </a:xfrm>
        </p:spPr>
        <p:txBody>
          <a:bodyPr>
            <a:noAutofit/>
          </a:bodyPr>
          <a:lstStyle/>
          <a:p>
            <a:r>
              <a:rPr lang="es-EC" sz="3000" dirty="0"/>
              <a:t>Violencia, incluyendo la sexual</a:t>
            </a:r>
          </a:p>
          <a:p>
            <a:r>
              <a:rPr lang="es-EC" sz="3000" dirty="0"/>
              <a:t>Embarazo forzado</a:t>
            </a:r>
          </a:p>
          <a:p>
            <a:r>
              <a:rPr lang="es-EC" sz="3000" dirty="0"/>
              <a:t>Violencia en el Sistema Escolar</a:t>
            </a:r>
          </a:p>
          <a:p>
            <a:r>
              <a:rPr lang="es-EC" sz="3000" dirty="0"/>
              <a:t>Suicidio como una de las principales causas de muerte de adolescentes</a:t>
            </a:r>
          </a:p>
          <a:p>
            <a:r>
              <a:rPr lang="es-EC" sz="3000" dirty="0"/>
              <a:t>Uso y abuso de substancias</a:t>
            </a:r>
          </a:p>
          <a:p>
            <a:r>
              <a:rPr lang="es-EC" sz="3000" dirty="0"/>
              <a:t>Orfandad por </a:t>
            </a:r>
            <a:r>
              <a:rPr lang="es-EC" sz="3000" dirty="0" err="1"/>
              <a:t>feminicidio</a:t>
            </a:r>
            <a:endParaRPr lang="es-EC" sz="3000" dirty="0"/>
          </a:p>
          <a:p>
            <a:r>
              <a:rPr lang="es-EC" sz="3000" dirty="0"/>
              <a:t>Negligencia e incumplimiento de responsabilidades parentales y </a:t>
            </a:r>
            <a:r>
              <a:rPr lang="es-EC" sz="3000" dirty="0" err="1"/>
              <a:t>marentales</a:t>
            </a:r>
            <a:endParaRPr lang="es-EC" sz="3000" dirty="0"/>
          </a:p>
        </p:txBody>
      </p:sp>
    </p:spTree>
    <p:extLst>
      <p:ext uri="{BB962C8B-B14F-4D97-AF65-F5344CB8AC3E}">
        <p14:creationId xmlns:p14="http://schemas.microsoft.com/office/powerpoint/2010/main" val="38528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184" y="2395469"/>
            <a:ext cx="2834640" cy="1880315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Panorama Normativo</a:t>
            </a:r>
            <a:br>
              <a:rPr lang="es-EC" sz="3600" b="1" dirty="0"/>
            </a:br>
            <a:r>
              <a:rPr lang="es-EC" sz="3600" b="1" dirty="0"/>
              <a:t>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7912" y="579549"/>
            <a:ext cx="7315200" cy="5679583"/>
          </a:xfrm>
        </p:spPr>
        <p:txBody>
          <a:bodyPr>
            <a:noAutofit/>
          </a:bodyPr>
          <a:lstStyle/>
          <a:p>
            <a:r>
              <a:rPr lang="es-EC" sz="2800" dirty="0"/>
              <a:t>2003 Código de Niñez y Adolescencia: supera situación irregular y materializa protección </a:t>
            </a:r>
            <a:r>
              <a:rPr lang="es-EC" sz="2800" b="1" dirty="0"/>
              <a:t>integral</a:t>
            </a:r>
          </a:p>
          <a:p>
            <a:r>
              <a:rPr lang="es-EC" sz="2800" b="1" dirty="0"/>
              <a:t>Integralidad: </a:t>
            </a:r>
            <a:r>
              <a:rPr lang="es-EC" sz="2800" dirty="0" err="1"/>
              <a:t>todo@s</a:t>
            </a:r>
            <a:r>
              <a:rPr lang="es-EC" sz="2800" dirty="0"/>
              <a:t> </a:t>
            </a:r>
            <a:r>
              <a:rPr lang="es-EC" sz="2800" dirty="0" err="1"/>
              <a:t>l@s</a:t>
            </a:r>
            <a:r>
              <a:rPr lang="es-EC" sz="2800" dirty="0"/>
              <a:t> niñas, niños y adolescentes son sujetos plenos de derechos y se reconoce derechos </a:t>
            </a:r>
            <a:r>
              <a:rPr lang="es-EC" sz="2800" b="1" dirty="0"/>
              <a:t>específicos </a:t>
            </a:r>
            <a:r>
              <a:rPr lang="es-EC" sz="2800" dirty="0"/>
              <a:t>para su edad</a:t>
            </a:r>
          </a:p>
          <a:p>
            <a:r>
              <a:rPr lang="es-EC" sz="2800" dirty="0"/>
              <a:t>El Congreso Nacional la declaró Ley Orgánica en concordancia con el Art. 142 de la Constitución vigente</a:t>
            </a:r>
          </a:p>
          <a:p>
            <a:r>
              <a:rPr lang="es-EC" sz="2800" dirty="0"/>
              <a:t>Reconoce </a:t>
            </a:r>
            <a:r>
              <a:rPr lang="es-EC" sz="2800" b="1" dirty="0"/>
              <a:t>Sistema Nacional Descentralizado de Protección Integral de Niñez y Adolescencia </a:t>
            </a:r>
            <a:r>
              <a:rPr lang="es-EC" sz="2800" dirty="0"/>
              <a:t>(3 niveles)</a:t>
            </a:r>
          </a:p>
        </p:txBody>
      </p:sp>
    </p:spTree>
    <p:extLst>
      <p:ext uri="{BB962C8B-B14F-4D97-AF65-F5344CB8AC3E}">
        <p14:creationId xmlns:p14="http://schemas.microsoft.com/office/powerpoint/2010/main" val="92892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427" y="2279560"/>
            <a:ext cx="2834640" cy="2039369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Panorama Normativo</a:t>
            </a:r>
            <a:br>
              <a:rPr lang="es-EC" sz="3600" b="1" dirty="0"/>
            </a:br>
            <a:r>
              <a:rPr lang="es-EC" sz="3600" b="1" dirty="0"/>
              <a:t>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3200" dirty="0"/>
              <a:t>2008 Constitución establece Sistemas Especializados de protección</a:t>
            </a:r>
          </a:p>
          <a:p>
            <a:r>
              <a:rPr lang="es-EC" sz="3200" dirty="0"/>
              <a:t>Reconoce el sistema nacional especializado de protección integral de la niñez y adolescencia (Art. 341)</a:t>
            </a:r>
          </a:p>
          <a:p>
            <a:r>
              <a:rPr lang="es-EC" sz="3200" dirty="0"/>
              <a:t>El Estado asignará, de manera prioritaria y equitativa, recursos suficientes, oportunos y permanentes para el funcionamiento y gestión del sistema (Art. 342)</a:t>
            </a:r>
          </a:p>
        </p:txBody>
      </p:sp>
    </p:spTree>
    <p:extLst>
      <p:ext uri="{BB962C8B-B14F-4D97-AF65-F5344CB8AC3E}">
        <p14:creationId xmlns:p14="http://schemas.microsoft.com/office/powerpoint/2010/main" val="2349401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184" y="2263462"/>
            <a:ext cx="2834640" cy="1676400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Panorama Normativo</a:t>
            </a:r>
            <a:br>
              <a:rPr lang="es-EC" sz="3600" b="1" dirty="0"/>
            </a:br>
            <a:r>
              <a:rPr lang="es-EC" sz="3600" b="1" dirty="0"/>
              <a:t>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7912" y="334851"/>
            <a:ext cx="7315200" cy="5859888"/>
          </a:xfrm>
        </p:spPr>
        <p:txBody>
          <a:bodyPr>
            <a:noAutofit/>
          </a:bodyPr>
          <a:lstStyle/>
          <a:p>
            <a:r>
              <a:rPr lang="es-EC" sz="3200" dirty="0"/>
              <a:t>2014 COOTAD establece fin de Gobiernos Autónomos Descentralizados: Generación de condiciones que aseguren los derechos y principios establecidos en la Constitución a través de la creación y funcionamientos de </a:t>
            </a:r>
            <a:r>
              <a:rPr lang="es-EC" sz="3200" b="1" dirty="0"/>
              <a:t>sistemas de protección integral de sus habitantes </a:t>
            </a:r>
            <a:r>
              <a:rPr lang="es-EC" sz="3200" dirty="0"/>
              <a:t>(plural)</a:t>
            </a:r>
          </a:p>
        </p:txBody>
      </p:sp>
    </p:spTree>
    <p:extLst>
      <p:ext uri="{BB962C8B-B14F-4D97-AF65-F5344CB8AC3E}">
        <p14:creationId xmlns:p14="http://schemas.microsoft.com/office/powerpoint/2010/main" val="872594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426" y="2263461"/>
            <a:ext cx="2834640" cy="1587321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/>
              <a:t>Panorama Normativo</a:t>
            </a:r>
            <a:br>
              <a:rPr lang="es-EC" sz="3600" b="1" dirty="0"/>
            </a:br>
            <a:r>
              <a:rPr lang="es-EC" sz="3600" b="1" dirty="0"/>
              <a:t>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7912" y="656823"/>
            <a:ext cx="7315200" cy="5486400"/>
          </a:xfrm>
        </p:spPr>
        <p:txBody>
          <a:bodyPr>
            <a:noAutofit/>
          </a:bodyPr>
          <a:lstStyle/>
          <a:p>
            <a:r>
              <a:rPr lang="es-EC" sz="2800" dirty="0"/>
              <a:t>2014, Ley Orgánica de los Consejos Nacionales para la Igualdad sustituye el Consejo Nacional de Niñez y Adolescencia en Consejo Nacional para la Igualdad Intergeneracional y Consejos Cantonales de Niñez y Adolescencia en Consejos Cantonales de Protección de Derechos</a:t>
            </a:r>
          </a:p>
          <a:p>
            <a:r>
              <a:rPr lang="es-EC" sz="2800" dirty="0"/>
              <a:t>Ley es muy cuidadosa y solo modifica primer nivel del sistema, no los organismos de protección, defensa y exigibilidad de derechos</a:t>
            </a:r>
          </a:p>
          <a:p>
            <a:r>
              <a:rPr lang="es-EC" sz="2800" dirty="0"/>
              <a:t>Disposición transitoria novena: 180 días propuesta del ley para el Sistema de Promoción y Protección de Derechos</a:t>
            </a:r>
          </a:p>
        </p:txBody>
      </p:sp>
    </p:spTree>
    <p:extLst>
      <p:ext uri="{BB962C8B-B14F-4D97-AF65-F5344CB8AC3E}">
        <p14:creationId xmlns:p14="http://schemas.microsoft.com/office/powerpoint/2010/main" val="729047833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286</TotalTime>
  <Words>917</Words>
  <Application>Microsoft Office PowerPoint</Application>
  <PresentationFormat>Panorámica</PresentationFormat>
  <Paragraphs>66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Corbel</vt:lpstr>
      <vt:lpstr>Wingdings 2</vt:lpstr>
      <vt:lpstr>Marco</vt:lpstr>
      <vt:lpstr>Presentación de PowerPoint</vt:lpstr>
      <vt:lpstr>Sistema Nacional Descentralizado de Protección Integral de la Niñez y Adolescencia</vt:lpstr>
      <vt:lpstr>Contexto Ecuador</vt:lpstr>
      <vt:lpstr>Contexto Ecuador</vt:lpstr>
      <vt:lpstr>Problemas que enfrenta la niñez y adolescencia ecuatoriana</vt:lpstr>
      <vt:lpstr>Panorama Normativo Nacional</vt:lpstr>
      <vt:lpstr>Panorama Normativo Nacional</vt:lpstr>
      <vt:lpstr>Panorama Normativo Nacional</vt:lpstr>
      <vt:lpstr>Panorama Normativo Nacional</vt:lpstr>
      <vt:lpstr>Panorama Normativo Nacional</vt:lpstr>
      <vt:lpstr>Retos para la operatividad</vt:lpstr>
      <vt:lpstr>Retos para la operatividad</vt:lpstr>
      <vt:lpstr>Retos para la operatividad</vt:lpstr>
      <vt:lpstr>Contradicciones con Normativa Internacional</vt:lpstr>
      <vt:lpstr>Contradicciones con Normativa Internacional</vt:lpstr>
      <vt:lpstr>Realidad de Juntas Metropolitanas</vt:lpstr>
      <vt:lpstr>Propuestas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Natasha del Pilar Montero Granda</dc:creator>
  <cp:lastModifiedBy>Ciespal</cp:lastModifiedBy>
  <cp:revision>35</cp:revision>
  <dcterms:created xsi:type="dcterms:W3CDTF">2017-08-18T13:29:32Z</dcterms:created>
  <dcterms:modified xsi:type="dcterms:W3CDTF">2018-11-22T21:14:48Z</dcterms:modified>
</cp:coreProperties>
</file>